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5" d="100"/>
          <a:sy n="85" d="100"/>
        </p:scale>
        <p:origin x="15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115717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21640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140242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8372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46099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22124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291663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0956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78843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29522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BC61CE-E2FB-4B2F-B383-961B0B64D4E2}" type="datetimeFigureOut">
              <a:rPr kumimoji="1" lang="ja-JP" altLang="en-US" smtClean="0"/>
              <a:t>2024/1/10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45215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6ABC61CE-E2FB-4B2F-B383-961B0B64D4E2}" type="datetimeFigureOut">
              <a:rPr kumimoji="1" lang="ja-JP" altLang="en-US" smtClean="0"/>
              <a:t>2024/1/10</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D9DC9FB-F4AB-4356-90D3-18353ACD29FD}" type="slidenum">
              <a:rPr kumimoji="1" lang="ja-JP" altLang="en-US" smtClean="0"/>
              <a:t>‹#›</a:t>
            </a:fld>
            <a:endParaRPr kumimoji="1" lang="ja-JP" altLang="en-US"/>
          </a:p>
        </p:txBody>
      </p:sp>
    </p:spTree>
    <p:extLst>
      <p:ext uri="{BB962C8B-B14F-4D97-AF65-F5344CB8AC3E}">
        <p14:creationId xmlns:p14="http://schemas.microsoft.com/office/powerpoint/2010/main" val="3677332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asoshoko10@aso.ne.j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9BCDEFE-3116-9EDC-6E18-D0726B1A5D18}"/>
              </a:ext>
            </a:extLst>
          </p:cNvPr>
          <p:cNvPicPr>
            <a:picLocks noChangeAspect="1"/>
          </p:cNvPicPr>
          <p:nvPr/>
        </p:nvPicPr>
        <p:blipFill>
          <a:blip r:embed="rId3"/>
          <a:stretch>
            <a:fillRect/>
          </a:stretch>
        </p:blipFill>
        <p:spPr>
          <a:xfrm>
            <a:off x="0" y="0"/>
            <a:ext cx="6858000" cy="2223911"/>
          </a:xfrm>
          <a:prstGeom prst="rect">
            <a:avLst/>
          </a:prstGeom>
        </p:spPr>
      </p:pic>
      <p:pic>
        <p:nvPicPr>
          <p:cNvPr id="7" name="図 6">
            <a:extLst>
              <a:ext uri="{FF2B5EF4-FFF2-40B4-BE49-F238E27FC236}">
                <a16:creationId xmlns:a16="http://schemas.microsoft.com/office/drawing/2014/main" id="{27A9A5C1-9152-CA35-69DC-723B01E01B11}"/>
              </a:ext>
            </a:extLst>
          </p:cNvPr>
          <p:cNvPicPr>
            <a:picLocks noChangeAspect="1"/>
          </p:cNvPicPr>
          <p:nvPr/>
        </p:nvPicPr>
        <p:blipFill rotWithShape="1">
          <a:blip r:embed="rId4"/>
          <a:srcRect l="2469" t="2554" r="2716" b="3663"/>
          <a:stretch/>
        </p:blipFill>
        <p:spPr>
          <a:xfrm>
            <a:off x="4662311" y="6573700"/>
            <a:ext cx="2111022" cy="1411165"/>
          </a:xfrm>
          <a:prstGeom prst="rect">
            <a:avLst/>
          </a:prstGeom>
        </p:spPr>
      </p:pic>
      <p:sp>
        <p:nvSpPr>
          <p:cNvPr id="2" name="タイトル 1">
            <a:extLst>
              <a:ext uri="{FF2B5EF4-FFF2-40B4-BE49-F238E27FC236}">
                <a16:creationId xmlns:a16="http://schemas.microsoft.com/office/drawing/2014/main" id="{8AA74407-37D2-5053-6917-5C6D9EA04AD0}"/>
              </a:ext>
            </a:extLst>
          </p:cNvPr>
          <p:cNvSpPr>
            <a:spLocks noGrp="1"/>
          </p:cNvSpPr>
          <p:nvPr>
            <p:ph type="ctrTitle"/>
          </p:nvPr>
        </p:nvSpPr>
        <p:spPr>
          <a:xfrm>
            <a:off x="321276" y="178869"/>
            <a:ext cx="6215447" cy="1958850"/>
          </a:xfrm>
        </p:spPr>
        <p:txBody>
          <a:bodyPr/>
          <a:lstStyle/>
          <a:p>
            <a:r>
              <a:rPr kumimoji="1" lang="ja-JP" altLang="en-US" b="1" dirty="0">
                <a:solidFill>
                  <a:srgbClr val="FFFF00"/>
                </a:solidFill>
                <a:latin typeface="HG丸ｺﾞｼｯｸM-PRO" panose="020F0600000000000000" pitchFamily="50" charset="-128"/>
                <a:ea typeface="HG丸ｺﾞｼｯｸM-PRO" panose="020F0600000000000000" pitchFamily="50" charset="-128"/>
              </a:rPr>
              <a:t>事例に学ぶ！</a:t>
            </a:r>
            <a:br>
              <a:rPr kumimoji="1" lang="en-US" altLang="ja-JP" b="1" dirty="0">
                <a:solidFill>
                  <a:srgbClr val="FFFF00"/>
                </a:solidFill>
                <a:latin typeface="HG丸ｺﾞｼｯｸM-PRO" panose="020F0600000000000000" pitchFamily="50" charset="-128"/>
                <a:ea typeface="HG丸ｺﾞｼｯｸM-PRO" panose="020F0600000000000000" pitchFamily="50" charset="-128"/>
              </a:rPr>
            </a:br>
            <a:r>
              <a:rPr kumimoji="1" lang="ja-JP" altLang="en-US" dirty="0">
                <a:solidFill>
                  <a:srgbClr val="FF0000"/>
                </a:solidFill>
                <a:latin typeface="HG丸ｺﾞｼｯｸM-PRO" panose="020F0600000000000000" pitchFamily="50" charset="-128"/>
                <a:ea typeface="HG丸ｺﾞｼｯｸM-PRO" panose="020F0600000000000000" pitchFamily="50" charset="-128"/>
              </a:rPr>
              <a:t>緊急時に強い会社・</a:t>
            </a:r>
            <a:br>
              <a:rPr kumimoji="1" lang="en-US" altLang="ja-JP" dirty="0">
                <a:solidFill>
                  <a:srgbClr val="FF0000"/>
                </a:solidFill>
                <a:latin typeface="HG丸ｺﾞｼｯｸM-PRO" panose="020F0600000000000000" pitchFamily="50" charset="-128"/>
                <a:ea typeface="HG丸ｺﾞｼｯｸM-PRO" panose="020F0600000000000000" pitchFamily="50" charset="-128"/>
              </a:rPr>
            </a:br>
            <a:r>
              <a:rPr kumimoji="1" lang="ja-JP" altLang="en-US" dirty="0">
                <a:solidFill>
                  <a:srgbClr val="FF0000"/>
                </a:solidFill>
                <a:latin typeface="HG丸ｺﾞｼｯｸM-PRO" panose="020F0600000000000000" pitchFamily="50" charset="-128"/>
                <a:ea typeface="HG丸ｺﾞｼｯｸM-PRO" panose="020F0600000000000000" pitchFamily="50" charset="-128"/>
              </a:rPr>
              <a:t>お店がやっていること</a:t>
            </a:r>
          </a:p>
        </p:txBody>
      </p:sp>
      <p:sp>
        <p:nvSpPr>
          <p:cNvPr id="3" name="字幕 2">
            <a:extLst>
              <a:ext uri="{FF2B5EF4-FFF2-40B4-BE49-F238E27FC236}">
                <a16:creationId xmlns:a16="http://schemas.microsoft.com/office/drawing/2014/main" id="{9E9D8C0B-8E92-2D26-E27A-85260655B4FC}"/>
              </a:ext>
            </a:extLst>
          </p:cNvPr>
          <p:cNvSpPr>
            <a:spLocks noGrp="1"/>
          </p:cNvSpPr>
          <p:nvPr>
            <p:ph type="subTitle" idx="1"/>
          </p:nvPr>
        </p:nvSpPr>
        <p:spPr>
          <a:xfrm>
            <a:off x="239412" y="7385538"/>
            <a:ext cx="6618588" cy="1686222"/>
          </a:xfrm>
          <a:ln cmpd="sng">
            <a:noFill/>
          </a:ln>
        </p:spPr>
        <p:txBody>
          <a:bodyPr>
            <a:normAutofit/>
          </a:bodyPr>
          <a:lstStyle/>
          <a:p>
            <a:pPr algn="l"/>
            <a:r>
              <a:rPr lang="ja-JP" altLang="en-US" sz="1500" b="1" dirty="0">
                <a:solidFill>
                  <a:srgbClr val="0070C0"/>
                </a:solidFill>
                <a:latin typeface="HG丸ｺﾞｼｯｸM-PRO" panose="020F0600000000000000" pitchFamily="50" charset="-128"/>
                <a:ea typeface="HG丸ｺﾞｼｯｸM-PRO" panose="020F0600000000000000" pitchFamily="50" charset="-128"/>
              </a:rPr>
              <a:t>セミナー内容</a:t>
            </a:r>
            <a:r>
              <a:rPr lang="ja-JP" altLang="en-US" sz="1500" b="1" u="sng" dirty="0">
                <a:solidFill>
                  <a:srgbClr val="0070C0"/>
                </a:solidFill>
                <a:latin typeface="HG丸ｺﾞｼｯｸM-PRO" panose="020F0600000000000000" pitchFamily="50" charset="-128"/>
                <a:ea typeface="HG丸ｺﾞｼｯｸM-PRO" panose="020F0600000000000000" pitchFamily="50" charset="-128"/>
              </a:rPr>
              <a:t>　　　　　　　　　　　　　　　　　　　　　　　　　　　　　　　　　　</a:t>
            </a:r>
            <a:endParaRPr lang="en-US" altLang="ja-JP" sz="1500" b="1" u="sng" dirty="0">
              <a:solidFill>
                <a:srgbClr val="0070C0"/>
              </a:solidFill>
              <a:latin typeface="HG丸ｺﾞｼｯｸM-PRO" panose="020F0600000000000000" pitchFamily="50" charset="-128"/>
              <a:ea typeface="HG丸ｺﾞｼｯｸM-PRO" panose="020F0600000000000000" pitchFamily="50" charset="-128"/>
            </a:endParaRPr>
          </a:p>
          <a:p>
            <a:pPr algn="l"/>
            <a:r>
              <a:rPr kumimoji="1" lang="ja-JP" altLang="en-US" sz="1500" b="1" dirty="0">
                <a:latin typeface="HG丸ｺﾞｼｯｸM-PRO" panose="020F0600000000000000" pitchFamily="50" charset="-128"/>
                <a:ea typeface="HG丸ｺﾞｼｯｸM-PRO" panose="020F0600000000000000" pitchFamily="50" charset="-128"/>
              </a:rPr>
              <a:t>　　</a:t>
            </a:r>
            <a:endParaRPr kumimoji="1" lang="en-US" altLang="ja-JP" sz="1500" b="1" dirty="0">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　　　　</a:t>
            </a:r>
            <a:endParaRPr kumimoji="1" lang="en-US" altLang="ja-JP" sz="1500" b="1" dirty="0">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10" name="字幕 2">
            <a:extLst>
              <a:ext uri="{FF2B5EF4-FFF2-40B4-BE49-F238E27FC236}">
                <a16:creationId xmlns:a16="http://schemas.microsoft.com/office/drawing/2014/main" id="{31BEC596-1DE6-1888-0B75-E3DB9B2F9821}"/>
              </a:ext>
            </a:extLst>
          </p:cNvPr>
          <p:cNvSpPr txBox="1">
            <a:spLocks/>
          </p:cNvSpPr>
          <p:nvPr/>
        </p:nvSpPr>
        <p:spPr>
          <a:xfrm>
            <a:off x="387693" y="3215581"/>
            <a:ext cx="5143500" cy="294357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endParaRPr lang="ja-JP" altLang="en-US" dirty="0"/>
          </a:p>
        </p:txBody>
      </p:sp>
      <p:sp>
        <p:nvSpPr>
          <p:cNvPr id="15" name="字幕 2">
            <a:extLst>
              <a:ext uri="{FF2B5EF4-FFF2-40B4-BE49-F238E27FC236}">
                <a16:creationId xmlns:a16="http://schemas.microsoft.com/office/drawing/2014/main" id="{CAB600CB-56B1-CECC-6172-BAE224BD858E}"/>
              </a:ext>
            </a:extLst>
          </p:cNvPr>
          <p:cNvSpPr txBox="1">
            <a:spLocks/>
          </p:cNvSpPr>
          <p:nvPr/>
        </p:nvSpPr>
        <p:spPr>
          <a:xfrm>
            <a:off x="0" y="2449461"/>
            <a:ext cx="6858000" cy="3388632"/>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a:solidFill>
                  <a:srgbClr val="0070C0"/>
                </a:solidFill>
                <a:latin typeface="HG丸ｺﾞｼｯｸM-PRO" panose="020F0600000000000000" pitchFamily="50" charset="-128"/>
                <a:ea typeface="HG丸ｺﾞｼｯｸM-PRO" panose="020F0600000000000000" pitchFamily="50" charset="-128"/>
              </a:rPr>
              <a:t>　　　　　</a:t>
            </a:r>
            <a:r>
              <a:rPr lang="ja-JP" altLang="en-US" sz="4400" dirty="0">
                <a:solidFill>
                  <a:srgbClr val="0070C0"/>
                </a:solidFill>
                <a:latin typeface="HG丸ｺﾞｼｯｸM-PRO" panose="020F0600000000000000" pitchFamily="50" charset="-128"/>
                <a:ea typeface="HG丸ｺﾞｼｯｸM-PRO" panose="020F0600000000000000" pitchFamily="50" charset="-128"/>
              </a:rPr>
              <a:t>　　　　　　</a:t>
            </a:r>
            <a:r>
              <a:rPr lang="ja-JP" altLang="en-US" sz="4400" b="1" dirty="0">
                <a:solidFill>
                  <a:srgbClr val="00B050"/>
                </a:solidFill>
                <a:latin typeface="HG丸ｺﾞｼｯｸM-PRO" panose="020F0600000000000000" pitchFamily="50" charset="-128"/>
                <a:ea typeface="HG丸ｺﾞｼｯｸM-PRO" panose="020F0600000000000000" pitchFamily="50" charset="-128"/>
              </a:rPr>
              <a:t>後回しになりがちな災害対策。非常時に慌てないために</a:t>
            </a:r>
            <a:endParaRPr lang="en-US" altLang="ja-JP" sz="4400" b="1" dirty="0">
              <a:solidFill>
                <a:srgbClr val="00B050"/>
              </a:solidFill>
              <a:latin typeface="HG丸ｺﾞｼｯｸM-PRO" panose="020F0600000000000000" pitchFamily="50" charset="-128"/>
              <a:ea typeface="HG丸ｺﾞｼｯｸM-PRO" panose="020F0600000000000000" pitchFamily="50" charset="-128"/>
            </a:endParaRPr>
          </a:p>
          <a:p>
            <a:pPr algn="l"/>
            <a:r>
              <a:rPr lang="ja-JP" altLang="en-US" sz="4400" b="1" dirty="0">
                <a:solidFill>
                  <a:srgbClr val="00B050"/>
                </a:solidFill>
                <a:latin typeface="HG丸ｺﾞｼｯｸM-PRO" panose="020F0600000000000000" pitchFamily="50" charset="-128"/>
                <a:ea typeface="HG丸ｺﾞｼｯｸM-PRO" panose="020F0600000000000000" pitchFamily="50" charset="-128"/>
              </a:rPr>
              <a:t>　　　　　　 　　本セミナーをきっかけに一度、しっかりと考えてみませんか？</a:t>
            </a:r>
            <a:endParaRPr lang="en-US" altLang="ja-JP" sz="4400" b="1" dirty="0">
              <a:solidFill>
                <a:srgbClr val="00B050"/>
              </a:solidFill>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　令和</a:t>
            </a:r>
            <a:r>
              <a:rPr lang="en-US" altLang="ja-JP" sz="4400" b="1" dirty="0">
                <a:latin typeface="HG丸ｺﾞｼｯｸM-PRO" panose="020F0600000000000000" pitchFamily="50" charset="-128"/>
                <a:ea typeface="HG丸ｺﾞｼｯｸM-PRO" panose="020F0600000000000000" pitchFamily="50" charset="-128"/>
              </a:rPr>
              <a:t>3</a:t>
            </a:r>
            <a:r>
              <a:rPr lang="ja-JP" altLang="en-US" sz="4400" b="1" dirty="0">
                <a:latin typeface="HG丸ｺﾞｼｯｸM-PRO" panose="020F0600000000000000" pitchFamily="50" charset="-128"/>
                <a:ea typeface="HG丸ｺﾞｼｯｸM-PRO" panose="020F0600000000000000" pitchFamily="50" charset="-128"/>
              </a:rPr>
              <a:t>年</a:t>
            </a:r>
            <a:r>
              <a:rPr lang="en-US" altLang="ja-JP" sz="4400" b="1" dirty="0">
                <a:latin typeface="HG丸ｺﾞｼｯｸM-PRO" panose="020F0600000000000000" pitchFamily="50" charset="-128"/>
                <a:ea typeface="HG丸ｺﾞｼｯｸM-PRO" panose="020F0600000000000000" pitchFamily="50" charset="-128"/>
              </a:rPr>
              <a:t>10</a:t>
            </a:r>
            <a:r>
              <a:rPr lang="ja-JP" altLang="en-US" sz="4400" b="1" dirty="0">
                <a:latin typeface="HG丸ｺﾞｼｯｸM-PRO" panose="020F0600000000000000" pitchFamily="50" charset="-128"/>
                <a:ea typeface="HG丸ｺﾞｼｯｸM-PRO" panose="020F0600000000000000" pitchFamily="50" charset="-128"/>
              </a:rPr>
              <a:t>月に阿蘇山の噴火、梅雨時期の豪雨災害、</a:t>
            </a:r>
            <a:r>
              <a:rPr lang="en-US" altLang="ja-JP" sz="4400" b="1" dirty="0">
                <a:latin typeface="HG丸ｺﾞｼｯｸM-PRO" panose="020F0600000000000000" pitchFamily="50" charset="-128"/>
                <a:ea typeface="HG丸ｺﾞｼｯｸM-PRO" panose="020F0600000000000000" pitchFamily="50" charset="-128"/>
              </a:rPr>
              <a:t>8</a:t>
            </a:r>
            <a:r>
              <a:rPr lang="ja-JP" altLang="en-US" sz="4400" b="1" dirty="0">
                <a:latin typeface="HG丸ｺﾞｼｯｸM-PRO" panose="020F0600000000000000" pitchFamily="50" charset="-128"/>
                <a:ea typeface="HG丸ｺﾞｼｯｸM-PRO" panose="020F0600000000000000" pitchFamily="50" charset="-128"/>
              </a:rPr>
              <a:t>月～</a:t>
            </a:r>
            <a:r>
              <a:rPr lang="en-US" altLang="ja-JP" sz="4400" b="1" dirty="0">
                <a:latin typeface="HG丸ｺﾞｼｯｸM-PRO" panose="020F0600000000000000" pitchFamily="50" charset="-128"/>
                <a:ea typeface="HG丸ｺﾞｼｯｸM-PRO" panose="020F0600000000000000" pitchFamily="50" charset="-128"/>
              </a:rPr>
              <a:t>9</a:t>
            </a:r>
            <a:r>
              <a:rPr lang="ja-JP" altLang="en-US" sz="4400" b="1" dirty="0">
                <a:latin typeface="HG丸ｺﾞｼｯｸM-PRO" panose="020F0600000000000000" pitchFamily="50" charset="-128"/>
                <a:ea typeface="HG丸ｺﾞｼｯｸM-PRO" panose="020F0600000000000000" pitchFamily="50" charset="-128"/>
              </a:rPr>
              <a:t>月に頻発する台風、本年１月に発生した</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能登半島地震と、災害級の自然災害が近年、全国各地で頻発しています。</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　これらの非常時において、災害の事前対策として予め事業計画を立てていた企業等の対応では、実際</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に災害が起きた場合でも、事業計画通りに則った避難や行動を行うことで、混乱に至らなかったことや</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事業再開が早く出来て、取引先や顧客にご迷惑をかけないで済んだ等、国等の調査アンケート結果等か</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ら見て取れます。</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　非常時においては事業を止めない、たとえ止まっても早期に再開することが優先され、事業を行う上</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で災害対策に向けた事業計画は極めて重要です。</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　近年では、「中小企業強靭化法」が施行され、計画認定を受けた中小企業は、補助金申請時の加点や、</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防災・減災設備に対する税制優遇、自家用発電設備等導入への補助など、国の様々な支援を受けること</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が出来ます。</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　この機会に、本セミナーでこれらの情報を入手し、貴社・貴店の災害対策として、事業計画を立てて</a:t>
            </a:r>
            <a:endParaRPr lang="en-US" altLang="ja-JP" sz="4400" b="1" dirty="0">
              <a:latin typeface="HG丸ｺﾞｼｯｸM-PRO" panose="020F0600000000000000" pitchFamily="50" charset="-128"/>
              <a:ea typeface="HG丸ｺﾞｼｯｸM-PRO" panose="020F0600000000000000" pitchFamily="50" charset="-128"/>
            </a:endParaRPr>
          </a:p>
          <a:p>
            <a:pPr algn="l"/>
            <a:r>
              <a:rPr lang="ja-JP" altLang="en-US" sz="4400" b="1" dirty="0">
                <a:latin typeface="HG丸ｺﾞｼｯｸM-PRO" panose="020F0600000000000000" pitchFamily="50" charset="-128"/>
                <a:ea typeface="HG丸ｺﾞｼｯｸM-PRO" panose="020F0600000000000000" pitchFamily="50" charset="-128"/>
              </a:rPr>
              <a:t>みませんか。（</a:t>
            </a:r>
            <a:r>
              <a:rPr lang="en-US" altLang="ja-JP" sz="4400" b="1" dirty="0">
                <a:latin typeface="HG丸ｺﾞｼｯｸM-PRO" panose="020F0600000000000000" pitchFamily="50" charset="-128"/>
                <a:ea typeface="HG丸ｺﾞｼｯｸM-PRO" panose="020F0600000000000000" pitchFamily="50" charset="-128"/>
              </a:rPr>
              <a:t>※</a:t>
            </a:r>
            <a:r>
              <a:rPr lang="ja-JP" altLang="en-US" sz="4400" b="1" dirty="0">
                <a:latin typeface="HG丸ｺﾞｼｯｸM-PRO" panose="020F0600000000000000" pitchFamily="50" charset="-128"/>
                <a:ea typeface="HG丸ｺﾞｼｯｸM-PRO" panose="020F0600000000000000" pitchFamily="50" charset="-128"/>
              </a:rPr>
              <a:t>本格的な事業計画書作成をご要望される事業者は、要相談にてご対応いたします。）</a:t>
            </a:r>
          </a:p>
          <a:p>
            <a:pPr algn="l"/>
            <a:endParaRPr lang="en-US" altLang="ja-JP" sz="1500" b="1" dirty="0">
              <a:latin typeface="HG丸ｺﾞｼｯｸM-PRO" panose="020F0600000000000000" pitchFamily="50" charset="-128"/>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C907A2A8-BE4D-9BA8-683E-570DDDA02CA9}"/>
              </a:ext>
            </a:extLst>
          </p:cNvPr>
          <p:cNvCxnSpPr/>
          <p:nvPr/>
        </p:nvCxnSpPr>
        <p:spPr>
          <a:xfrm>
            <a:off x="234780" y="7681467"/>
            <a:ext cx="36699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E5C2490-C803-EADA-1EF3-63871ECC3C3F}"/>
              </a:ext>
            </a:extLst>
          </p:cNvPr>
          <p:cNvSpPr txBox="1"/>
          <p:nvPr/>
        </p:nvSpPr>
        <p:spPr>
          <a:xfrm>
            <a:off x="902043" y="6487297"/>
            <a:ext cx="4028303" cy="914400"/>
          </a:xfrm>
          <a:prstGeom prst="rect">
            <a:avLst/>
          </a:prstGeom>
          <a:noFill/>
        </p:spPr>
        <p:txBody>
          <a:bodyPr wrap="square" rtlCol="0">
            <a:spAutoFit/>
          </a:bodyPr>
          <a:lstStyle/>
          <a:p>
            <a:endParaRPr kumimoji="1" lang="ja-JP" altLang="en-US" dirty="0"/>
          </a:p>
        </p:txBody>
      </p:sp>
      <p:sp>
        <p:nvSpPr>
          <p:cNvPr id="24" name="テキスト ボックス 23">
            <a:extLst>
              <a:ext uri="{FF2B5EF4-FFF2-40B4-BE49-F238E27FC236}">
                <a16:creationId xmlns:a16="http://schemas.microsoft.com/office/drawing/2014/main" id="{1F69AEC9-7D6F-8491-2A61-8FB35D520649}"/>
              </a:ext>
            </a:extLst>
          </p:cNvPr>
          <p:cNvSpPr txBox="1"/>
          <p:nvPr/>
        </p:nvSpPr>
        <p:spPr>
          <a:xfrm>
            <a:off x="258704" y="7900826"/>
            <a:ext cx="5078627" cy="2308324"/>
          </a:xfrm>
          <a:prstGeom prst="rect">
            <a:avLst/>
          </a:prstGeom>
          <a:noFill/>
        </p:spPr>
        <p:txBody>
          <a:bodyPr wrap="square" rtlCol="0">
            <a:spAutoFit/>
          </a:bodyPr>
          <a:lstStyle/>
          <a:p>
            <a:r>
              <a:rPr kumimoji="1" lang="ja-JP" altLang="en-US" b="1" dirty="0">
                <a:solidFill>
                  <a:srgbClr val="00B0F0"/>
                </a:solidFill>
              </a:rPr>
              <a:t>★事業所における災害対策とは？</a:t>
            </a:r>
            <a:endParaRPr kumimoji="1" lang="en-US" altLang="ja-JP" dirty="0"/>
          </a:p>
          <a:p>
            <a:r>
              <a:rPr kumimoji="1" lang="ja-JP" altLang="en-US" b="1" dirty="0">
                <a:solidFill>
                  <a:schemeClr val="accent2">
                    <a:lumMod val="75000"/>
                  </a:schemeClr>
                </a:solidFill>
              </a:rPr>
              <a:t>★簡易版の災害対策計画について</a:t>
            </a:r>
            <a:endParaRPr kumimoji="1" lang="en-US" altLang="ja-JP" dirty="0"/>
          </a:p>
          <a:p>
            <a:r>
              <a:rPr kumimoji="1" lang="ja-JP" altLang="en-US" b="1" dirty="0">
                <a:solidFill>
                  <a:srgbClr val="FF0000"/>
                </a:solidFill>
              </a:rPr>
              <a:t>★簡易版の災害対策計画書を作ってみよう！</a:t>
            </a:r>
            <a:endParaRPr kumimoji="1" lang="en-US" altLang="ja-JP" b="1" dirty="0">
              <a:solidFill>
                <a:srgbClr val="FF0000"/>
              </a:solidFill>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27" name="字幕 2">
            <a:extLst>
              <a:ext uri="{FF2B5EF4-FFF2-40B4-BE49-F238E27FC236}">
                <a16:creationId xmlns:a16="http://schemas.microsoft.com/office/drawing/2014/main" id="{A535E6AC-F981-347F-707C-D8D1FAE5EA33}"/>
              </a:ext>
            </a:extLst>
          </p:cNvPr>
          <p:cNvSpPr txBox="1">
            <a:spLocks/>
          </p:cNvSpPr>
          <p:nvPr/>
        </p:nvSpPr>
        <p:spPr>
          <a:xfrm>
            <a:off x="239412" y="9085039"/>
            <a:ext cx="6618588" cy="1665339"/>
          </a:xfrm>
          <a:prstGeom prst="rect">
            <a:avLst/>
          </a:prstGeom>
          <a:ln cmpd="sng">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500" b="1" dirty="0">
                <a:solidFill>
                  <a:srgbClr val="0070C0"/>
                </a:solidFill>
                <a:latin typeface="HG丸ｺﾞｼｯｸM-PRO" panose="020F0600000000000000" pitchFamily="50" charset="-128"/>
                <a:ea typeface="HG丸ｺﾞｼｯｸM-PRO" panose="020F0600000000000000" pitchFamily="50" charset="-128"/>
              </a:rPr>
              <a:t>講師プロフィール　　　　　　　　　　　　　　　　　　　　　　　　　　　　　　　　　　　　　　　　　　　　　　　　　　　　</a:t>
            </a:r>
            <a:endParaRPr lang="en-US" altLang="ja-JP" sz="1500" b="1" dirty="0">
              <a:solidFill>
                <a:srgbClr val="0070C0"/>
              </a:solidFill>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武田中小企業診断士・行政書士事務所</a:t>
            </a:r>
            <a:endParaRPr lang="en-US" altLang="ja-JP" sz="1500" b="1" dirty="0">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氏名　代表　武田　明子　氏</a:t>
            </a:r>
            <a:endParaRPr lang="en-US" altLang="ja-JP" sz="1500" b="1" dirty="0">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dirty="0"/>
          </a:p>
        </p:txBody>
      </p:sp>
      <p:cxnSp>
        <p:nvCxnSpPr>
          <p:cNvPr id="28" name="直線コネクタ 27">
            <a:extLst>
              <a:ext uri="{FF2B5EF4-FFF2-40B4-BE49-F238E27FC236}">
                <a16:creationId xmlns:a16="http://schemas.microsoft.com/office/drawing/2014/main" id="{65752912-1A2A-6BF0-4519-EBD82029887D}"/>
              </a:ext>
            </a:extLst>
          </p:cNvPr>
          <p:cNvCxnSpPr/>
          <p:nvPr/>
        </p:nvCxnSpPr>
        <p:spPr>
          <a:xfrm>
            <a:off x="247135" y="9354066"/>
            <a:ext cx="3669957"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字幕 2">
            <a:extLst>
              <a:ext uri="{FF2B5EF4-FFF2-40B4-BE49-F238E27FC236}">
                <a16:creationId xmlns:a16="http://schemas.microsoft.com/office/drawing/2014/main" id="{8546EC06-A3A5-ED50-ABBC-77E37332172F}"/>
              </a:ext>
            </a:extLst>
          </p:cNvPr>
          <p:cNvSpPr txBox="1">
            <a:spLocks/>
          </p:cNvSpPr>
          <p:nvPr/>
        </p:nvSpPr>
        <p:spPr>
          <a:xfrm>
            <a:off x="231800" y="10095917"/>
            <a:ext cx="3756306" cy="1460777"/>
          </a:xfrm>
          <a:prstGeom prst="rect">
            <a:avLst/>
          </a:prstGeom>
          <a:ln cmpd="sng">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300" b="1" dirty="0">
                <a:latin typeface="HG丸ｺﾞｼｯｸM-PRO" panose="020F0600000000000000" pitchFamily="50" charset="-128"/>
                <a:ea typeface="HG丸ｺﾞｼｯｸM-PRO" panose="020F0600000000000000" pitchFamily="50" charset="-128"/>
              </a:rPr>
              <a:t>共催：阿蘇市商工会 工業部会・産山村商工会</a:t>
            </a:r>
            <a:endParaRPr lang="en-US" altLang="ja-JP" sz="1300" b="1" dirty="0">
              <a:latin typeface="HG丸ｺﾞｼｯｸM-PRO" panose="020F0600000000000000" pitchFamily="50" charset="-128"/>
              <a:ea typeface="HG丸ｺﾞｼｯｸM-PRO" panose="020F0600000000000000" pitchFamily="50" charset="-128"/>
            </a:endParaRPr>
          </a:p>
          <a:p>
            <a:pPr algn="l"/>
            <a:r>
              <a:rPr lang="ja-JP" altLang="en-US" sz="1300" b="1" dirty="0">
                <a:latin typeface="HG丸ｺﾞｼｯｸM-PRO" panose="020F0600000000000000" pitchFamily="50" charset="-128"/>
                <a:ea typeface="HG丸ｺﾞｼｯｸM-PRO" panose="020F0600000000000000" pitchFamily="50" charset="-128"/>
              </a:rPr>
              <a:t>申込先：阿蘇市商工会一の宮支所　</a:t>
            </a:r>
            <a:endParaRPr lang="en-US" altLang="ja-JP" sz="1300" b="1" dirty="0">
              <a:latin typeface="HG丸ｺﾞｼｯｸM-PRO" panose="020F0600000000000000" pitchFamily="50" charset="-128"/>
              <a:ea typeface="HG丸ｺﾞｼｯｸM-PRO" panose="020F0600000000000000" pitchFamily="50" charset="-128"/>
            </a:endParaRPr>
          </a:p>
          <a:p>
            <a:pPr algn="l"/>
            <a:r>
              <a:rPr lang="en-US" altLang="ja-JP" sz="1300" b="1" dirty="0">
                <a:latin typeface="HG丸ｺﾞｼｯｸM-PRO" panose="020F0600000000000000" pitchFamily="50" charset="-128"/>
                <a:ea typeface="HG丸ｺﾞｼｯｸM-PRO" panose="020F0600000000000000" pitchFamily="50" charset="-128"/>
              </a:rPr>
              <a:t>TEL</a:t>
            </a:r>
            <a:r>
              <a:rPr lang="ja-JP" altLang="en-US" sz="1300" b="1" dirty="0">
                <a:latin typeface="HG丸ｺﾞｼｯｸM-PRO" panose="020F0600000000000000" pitchFamily="50" charset="-128"/>
                <a:ea typeface="HG丸ｺﾞｼｯｸM-PRO" panose="020F0600000000000000" pitchFamily="50" charset="-128"/>
              </a:rPr>
              <a:t>：</a:t>
            </a:r>
            <a:r>
              <a:rPr lang="en-US" altLang="ja-JP" sz="1300" b="1" dirty="0">
                <a:latin typeface="HG丸ｺﾞｼｯｸM-PRO" panose="020F0600000000000000" pitchFamily="50" charset="-128"/>
                <a:ea typeface="HG丸ｺﾞｼｯｸM-PRO" panose="020F0600000000000000" pitchFamily="50" charset="-128"/>
              </a:rPr>
              <a:t>0967-22-0789</a:t>
            </a:r>
            <a:r>
              <a:rPr lang="ja-JP" altLang="en-US" sz="1300" b="1" dirty="0">
                <a:latin typeface="HG丸ｺﾞｼｯｸM-PRO" panose="020F0600000000000000" pitchFamily="50" charset="-128"/>
                <a:ea typeface="HG丸ｺﾞｼｯｸM-PRO" panose="020F0600000000000000" pitchFamily="50" charset="-128"/>
              </a:rPr>
              <a:t>　</a:t>
            </a:r>
            <a:endParaRPr lang="en-US" altLang="ja-JP" sz="1300" b="1" dirty="0">
              <a:latin typeface="HG丸ｺﾞｼｯｸM-PRO" panose="020F0600000000000000" pitchFamily="50" charset="-128"/>
              <a:ea typeface="HG丸ｺﾞｼｯｸM-PRO" panose="020F0600000000000000" pitchFamily="50" charset="-128"/>
            </a:endParaRPr>
          </a:p>
          <a:p>
            <a:pPr algn="l"/>
            <a:r>
              <a:rPr lang="en-US" altLang="ja-JP" sz="1300" b="1" dirty="0">
                <a:latin typeface="HG丸ｺﾞｼｯｸM-PRO" panose="020F0600000000000000" pitchFamily="50" charset="-128"/>
                <a:ea typeface="HG丸ｺﾞｼｯｸM-PRO" panose="020F0600000000000000" pitchFamily="50" charset="-128"/>
              </a:rPr>
              <a:t>FAX</a:t>
            </a:r>
            <a:r>
              <a:rPr lang="ja-JP" altLang="en-US" sz="1300" b="1" dirty="0">
                <a:latin typeface="HG丸ｺﾞｼｯｸM-PRO" panose="020F0600000000000000" pitchFamily="50" charset="-128"/>
                <a:ea typeface="HG丸ｺﾞｼｯｸM-PRO" panose="020F0600000000000000" pitchFamily="50" charset="-128"/>
              </a:rPr>
              <a:t>：</a:t>
            </a:r>
            <a:r>
              <a:rPr lang="en-US" altLang="ja-JP" sz="1300" b="1" dirty="0">
                <a:latin typeface="HG丸ｺﾞｼｯｸM-PRO" panose="020F0600000000000000" pitchFamily="50" charset="-128"/>
                <a:ea typeface="HG丸ｺﾞｼｯｸM-PRO" panose="020F0600000000000000" pitchFamily="50" charset="-128"/>
              </a:rPr>
              <a:t>0967-22-1299</a:t>
            </a:r>
          </a:p>
          <a:p>
            <a:pPr algn="l"/>
            <a:r>
              <a:rPr lang="en-US" altLang="ja-JP" sz="1300" b="1" dirty="0">
                <a:latin typeface="HG丸ｺﾞｼｯｸM-PRO" panose="020F0600000000000000" pitchFamily="50" charset="-128"/>
                <a:ea typeface="HG丸ｺﾞｼｯｸM-PRO" panose="020F0600000000000000" pitchFamily="50" charset="-128"/>
              </a:rPr>
              <a:t>E-mail: asoshoko10@aso.ne.jp</a:t>
            </a:r>
          </a:p>
          <a:p>
            <a:pPr algn="l"/>
            <a:endParaRPr lang="en-US" altLang="ja-JP" sz="1300" b="1"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dirty="0"/>
          </a:p>
        </p:txBody>
      </p:sp>
      <p:sp>
        <p:nvSpPr>
          <p:cNvPr id="31" name="吹き出し: 円形 30">
            <a:extLst>
              <a:ext uri="{FF2B5EF4-FFF2-40B4-BE49-F238E27FC236}">
                <a16:creationId xmlns:a16="http://schemas.microsoft.com/office/drawing/2014/main" id="{59E6F4DC-D6B0-744A-D47A-00E2518EEEDB}"/>
              </a:ext>
            </a:extLst>
          </p:cNvPr>
          <p:cNvSpPr/>
          <p:nvPr/>
        </p:nvSpPr>
        <p:spPr>
          <a:xfrm>
            <a:off x="0" y="123568"/>
            <a:ext cx="1631091" cy="630195"/>
          </a:xfrm>
          <a:prstGeom prst="wedgeEllipseCallou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セミナー情報</a:t>
            </a:r>
          </a:p>
        </p:txBody>
      </p:sp>
      <p:sp>
        <p:nvSpPr>
          <p:cNvPr id="32" name="字幕 2">
            <a:extLst>
              <a:ext uri="{FF2B5EF4-FFF2-40B4-BE49-F238E27FC236}">
                <a16:creationId xmlns:a16="http://schemas.microsoft.com/office/drawing/2014/main" id="{F97B7A4A-5FAD-FBE3-5A90-D5B10CAA0876}"/>
              </a:ext>
            </a:extLst>
          </p:cNvPr>
          <p:cNvSpPr txBox="1">
            <a:spLocks/>
          </p:cNvSpPr>
          <p:nvPr/>
        </p:nvSpPr>
        <p:spPr>
          <a:xfrm>
            <a:off x="152401" y="5843796"/>
            <a:ext cx="6705599" cy="1576912"/>
          </a:xfrm>
          <a:prstGeom prst="rect">
            <a:avLst/>
          </a:prstGeom>
          <a:ln cmpd="sng">
            <a:noFill/>
          </a:ln>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500" b="1" dirty="0">
                <a:solidFill>
                  <a:srgbClr val="0070C0"/>
                </a:solidFill>
                <a:latin typeface="HG丸ｺﾞｼｯｸM-PRO" panose="020F0600000000000000" pitchFamily="50" charset="-128"/>
                <a:ea typeface="HG丸ｺﾞｼｯｸM-PRO" panose="020F0600000000000000" pitchFamily="50" charset="-128"/>
              </a:rPr>
              <a:t>開催日時　　　　　　　　　　　　　　　　　　　　　　　　　　　　　　　　　　</a:t>
            </a:r>
            <a:endParaRPr lang="en-US" altLang="ja-JP" sz="1500" b="1" dirty="0">
              <a:solidFill>
                <a:srgbClr val="0070C0"/>
              </a:solidFill>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令和６年２月９日（金曜日）　午前９時３０分～午前１１時３０分（２時間）</a:t>
            </a:r>
            <a:endParaRPr lang="en-US" altLang="ja-JP" sz="1500" b="1" dirty="0">
              <a:latin typeface="HG丸ｺﾞｼｯｸM-PRO" panose="020F0600000000000000" pitchFamily="50" charset="-128"/>
              <a:ea typeface="HG丸ｺﾞｼｯｸM-PRO" panose="020F0600000000000000" pitchFamily="50" charset="-128"/>
            </a:endParaRPr>
          </a:p>
          <a:p>
            <a:pPr algn="l"/>
            <a:r>
              <a:rPr lang="ja-JP" altLang="en-US" sz="1500" b="1" dirty="0">
                <a:solidFill>
                  <a:srgbClr val="0070C0"/>
                </a:solidFill>
                <a:latin typeface="HG丸ｺﾞｼｯｸM-PRO" panose="020F0600000000000000" pitchFamily="50" charset="-128"/>
                <a:ea typeface="HG丸ｺﾞｼｯｸM-PRO" panose="020F0600000000000000" pitchFamily="50" charset="-128"/>
              </a:rPr>
              <a:t>開催場所</a:t>
            </a:r>
            <a:endParaRPr lang="en-US" altLang="ja-JP" sz="1500" b="1" dirty="0">
              <a:solidFill>
                <a:srgbClr val="0070C0"/>
              </a:solidFill>
              <a:latin typeface="HG丸ｺﾞｼｯｸM-PRO" panose="020F0600000000000000" pitchFamily="50" charset="-128"/>
              <a:ea typeface="HG丸ｺﾞｼｯｸM-PRO" panose="020F0600000000000000" pitchFamily="50" charset="-128"/>
            </a:endParaRPr>
          </a:p>
          <a:p>
            <a:pPr algn="l"/>
            <a:r>
              <a:rPr lang="ja-JP" altLang="en-US" sz="1500" b="1" dirty="0">
                <a:latin typeface="HG丸ｺﾞｼｯｸM-PRO" panose="020F0600000000000000" pitchFamily="50" charset="-128"/>
                <a:ea typeface="HG丸ｺﾞｼｯｸM-PRO" panose="020F0600000000000000" pitchFamily="50" charset="-128"/>
              </a:rPr>
              <a:t>阿蘇市商工会一の宮支所　２</a:t>
            </a:r>
            <a:r>
              <a:rPr lang="en-US" altLang="ja-JP" sz="1500" b="1" dirty="0">
                <a:latin typeface="HG丸ｺﾞｼｯｸM-PRO" panose="020F0600000000000000" pitchFamily="50" charset="-128"/>
                <a:ea typeface="HG丸ｺﾞｼｯｸM-PRO" panose="020F0600000000000000" pitchFamily="50" charset="-128"/>
              </a:rPr>
              <a:t>F</a:t>
            </a:r>
          </a:p>
          <a:p>
            <a:pPr algn="l"/>
            <a:r>
              <a:rPr lang="ja-JP" altLang="en-US" sz="1500" b="1" dirty="0">
                <a:latin typeface="HG丸ｺﾞｼｯｸM-PRO" panose="020F0600000000000000" pitchFamily="50" charset="-128"/>
                <a:ea typeface="HG丸ｺﾞｼｯｸM-PRO" panose="020F0600000000000000" pitchFamily="50" charset="-128"/>
              </a:rPr>
              <a:t>（阿蘇市一の宮町宮地</a:t>
            </a:r>
            <a:r>
              <a:rPr lang="en-US" altLang="ja-JP" sz="1500" b="1" dirty="0">
                <a:latin typeface="HG丸ｺﾞｼｯｸM-PRO" panose="020F0600000000000000" pitchFamily="50" charset="-128"/>
                <a:ea typeface="HG丸ｺﾞｼｯｸM-PRO" panose="020F0600000000000000" pitchFamily="50" charset="-128"/>
              </a:rPr>
              <a:t>2020-1</a:t>
            </a:r>
            <a:r>
              <a:rPr lang="ja-JP" altLang="en-US" sz="1500" b="1" dirty="0">
                <a:latin typeface="HG丸ｺﾞｼｯｸM-PRO" panose="020F0600000000000000" pitchFamily="50" charset="-128"/>
                <a:ea typeface="HG丸ｺﾞｼｯｸM-PRO" panose="020F0600000000000000" pitchFamily="50" charset="-128"/>
              </a:rPr>
              <a:t>）</a:t>
            </a:r>
            <a:r>
              <a:rPr lang="ja-JP" altLang="en-US" sz="1500" b="1" dirty="0">
                <a:solidFill>
                  <a:srgbClr val="0070C0"/>
                </a:solidFill>
                <a:latin typeface="HG丸ｺﾞｼｯｸM-PRO" panose="020F0600000000000000" pitchFamily="50" charset="-128"/>
                <a:ea typeface="HG丸ｺﾞｼｯｸM-PRO" panose="020F0600000000000000" pitchFamily="50" charset="-128"/>
              </a:rPr>
              <a:t>　　　　　　　　　　　　　　　　　　　　　　　　　　　　　　　　</a:t>
            </a:r>
            <a:endParaRPr lang="en-US" altLang="ja-JP" sz="1500" b="1" dirty="0">
              <a:solidFill>
                <a:srgbClr val="0070C0"/>
              </a:solidFill>
              <a:latin typeface="HG丸ｺﾞｼｯｸM-PRO" panose="020F0600000000000000" pitchFamily="50" charset="-128"/>
              <a:ea typeface="HG丸ｺﾞｼｯｸM-PRO" panose="020F0600000000000000" pitchFamily="50" charset="-128"/>
            </a:endParaRPr>
          </a:p>
          <a:p>
            <a:pPr algn="l"/>
            <a:r>
              <a:rPr lang="en-US" altLang="ja-JP" sz="1500" b="1" dirty="0">
                <a:latin typeface="HG丸ｺﾞｼｯｸM-PRO" panose="020F0600000000000000" pitchFamily="50" charset="-128"/>
                <a:ea typeface="HG丸ｺﾞｼｯｸM-PRO" panose="020F0600000000000000" pitchFamily="50" charset="-128"/>
              </a:rPr>
              <a:t>TEL</a:t>
            </a:r>
            <a:r>
              <a:rPr lang="ja-JP" altLang="en-US" sz="1500" b="1" dirty="0">
                <a:latin typeface="HG丸ｺﾞｼｯｸM-PRO" panose="020F0600000000000000" pitchFamily="50" charset="-128"/>
                <a:ea typeface="HG丸ｺﾞｼｯｸM-PRO" panose="020F0600000000000000" pitchFamily="50" charset="-128"/>
              </a:rPr>
              <a:t>：</a:t>
            </a:r>
            <a:r>
              <a:rPr lang="en-US" altLang="ja-JP" sz="1500" b="1" dirty="0">
                <a:latin typeface="HG丸ｺﾞｼｯｸM-PRO" panose="020F0600000000000000" pitchFamily="50" charset="-128"/>
                <a:ea typeface="HG丸ｺﾞｼｯｸM-PRO" panose="020F0600000000000000" pitchFamily="50" charset="-128"/>
              </a:rPr>
              <a:t>0967-22-0789</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dirty="0"/>
          </a:p>
        </p:txBody>
      </p:sp>
      <p:cxnSp>
        <p:nvCxnSpPr>
          <p:cNvPr id="33" name="直線コネクタ 32">
            <a:extLst>
              <a:ext uri="{FF2B5EF4-FFF2-40B4-BE49-F238E27FC236}">
                <a16:creationId xmlns:a16="http://schemas.microsoft.com/office/drawing/2014/main" id="{AE761F7A-6058-8243-3579-67C817DEFA7B}"/>
              </a:ext>
            </a:extLst>
          </p:cNvPr>
          <p:cNvCxnSpPr/>
          <p:nvPr/>
        </p:nvCxnSpPr>
        <p:spPr>
          <a:xfrm>
            <a:off x="321277" y="6034851"/>
            <a:ext cx="3669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2AEF1F8-0382-3721-8653-4A74F269AD29}"/>
              </a:ext>
            </a:extLst>
          </p:cNvPr>
          <p:cNvCxnSpPr/>
          <p:nvPr/>
        </p:nvCxnSpPr>
        <p:spPr>
          <a:xfrm>
            <a:off x="249670" y="6542746"/>
            <a:ext cx="3669957"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吹き出し: 円形 34">
            <a:extLst>
              <a:ext uri="{FF2B5EF4-FFF2-40B4-BE49-F238E27FC236}">
                <a16:creationId xmlns:a16="http://schemas.microsoft.com/office/drawing/2014/main" id="{897783C3-3726-EE91-61FB-10299650A32A}"/>
              </a:ext>
            </a:extLst>
          </p:cNvPr>
          <p:cNvSpPr/>
          <p:nvPr/>
        </p:nvSpPr>
        <p:spPr>
          <a:xfrm>
            <a:off x="5498757" y="111211"/>
            <a:ext cx="1359243" cy="630195"/>
          </a:xfrm>
          <a:prstGeom prst="wedgeEllipseCallou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受講料無料</a:t>
            </a:r>
          </a:p>
        </p:txBody>
      </p:sp>
      <p:pic>
        <p:nvPicPr>
          <p:cNvPr id="9" name="図 8">
            <a:extLst>
              <a:ext uri="{FF2B5EF4-FFF2-40B4-BE49-F238E27FC236}">
                <a16:creationId xmlns:a16="http://schemas.microsoft.com/office/drawing/2014/main" id="{A2FD1C33-FB9F-6DBF-C1B3-480C3655C9CC}"/>
              </a:ext>
            </a:extLst>
          </p:cNvPr>
          <p:cNvPicPr>
            <a:picLocks noChangeAspect="1"/>
          </p:cNvPicPr>
          <p:nvPr/>
        </p:nvPicPr>
        <p:blipFill rotWithShape="1">
          <a:blip r:embed="rId5"/>
          <a:srcRect l="35823" t="17618" r="19358" b="14093"/>
          <a:stretch/>
        </p:blipFill>
        <p:spPr>
          <a:xfrm>
            <a:off x="3965101" y="9375354"/>
            <a:ext cx="2733153" cy="2060154"/>
          </a:xfrm>
          <a:prstGeom prst="rect">
            <a:avLst/>
          </a:prstGeom>
        </p:spPr>
      </p:pic>
      <p:sp>
        <p:nvSpPr>
          <p:cNvPr id="11" name="テキスト ボックス 10">
            <a:extLst>
              <a:ext uri="{FF2B5EF4-FFF2-40B4-BE49-F238E27FC236}">
                <a16:creationId xmlns:a16="http://schemas.microsoft.com/office/drawing/2014/main" id="{C7A169DC-7EC6-5E23-4422-5E2F65E4C703}"/>
              </a:ext>
            </a:extLst>
          </p:cNvPr>
          <p:cNvSpPr txBox="1"/>
          <p:nvPr/>
        </p:nvSpPr>
        <p:spPr>
          <a:xfrm>
            <a:off x="1013552" y="11453336"/>
            <a:ext cx="4902506" cy="738664"/>
          </a:xfrm>
          <a:prstGeom prst="rect">
            <a:avLst/>
          </a:prstGeom>
          <a:noFill/>
        </p:spPr>
        <p:txBody>
          <a:bodyPr wrap="squar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参加申込書は、裏面になります。必要事項をご記入のうえ、</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FAX</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もしくは、メールにてお申込みください。</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279799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71469043-1142-481F-C97E-7F949DCDE5BB}"/>
              </a:ext>
            </a:extLst>
          </p:cNvPr>
          <p:cNvSpPr>
            <a:spLocks noChangeArrowheads="1"/>
          </p:cNvSpPr>
          <p:nvPr/>
        </p:nvSpPr>
        <p:spPr bwMode="auto">
          <a:xfrm>
            <a:off x="321275" y="18450"/>
            <a:ext cx="625252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6200" eaLnBrk="0" fontAlgn="base" hangingPunct="0">
              <a:spcBef>
                <a:spcPct val="0"/>
              </a:spcBef>
              <a:spcAft>
                <a:spcPct val="0"/>
              </a:spcAft>
              <a:tabLst>
                <a:tab pos="2006600" algn="l"/>
              </a:tabLst>
              <a:defRPr>
                <a:solidFill>
                  <a:schemeClr val="tx1"/>
                </a:solidFill>
                <a:latin typeface="Arial" panose="020B0604020202020204" pitchFamily="34" charset="0"/>
              </a:defRPr>
            </a:lvl1pPr>
            <a:lvl2pPr eaLnBrk="0" fontAlgn="base" hangingPunct="0">
              <a:spcBef>
                <a:spcPct val="0"/>
              </a:spcBef>
              <a:spcAft>
                <a:spcPct val="0"/>
              </a:spcAft>
              <a:tabLst>
                <a:tab pos="2006600" algn="l"/>
              </a:tabLst>
              <a:defRPr>
                <a:solidFill>
                  <a:schemeClr val="tx1"/>
                </a:solidFill>
                <a:latin typeface="Arial" panose="020B0604020202020204" pitchFamily="34" charset="0"/>
              </a:defRPr>
            </a:lvl2pPr>
            <a:lvl3pPr eaLnBrk="0" fontAlgn="base" hangingPunct="0">
              <a:spcBef>
                <a:spcPct val="0"/>
              </a:spcBef>
              <a:spcAft>
                <a:spcPct val="0"/>
              </a:spcAft>
              <a:tabLst>
                <a:tab pos="2006600" algn="l"/>
              </a:tabLst>
              <a:defRPr>
                <a:solidFill>
                  <a:schemeClr val="tx1"/>
                </a:solidFill>
                <a:latin typeface="Arial" panose="020B0604020202020204" pitchFamily="34" charset="0"/>
              </a:defRPr>
            </a:lvl3pPr>
            <a:lvl4pPr eaLnBrk="0" fontAlgn="base" hangingPunct="0">
              <a:spcBef>
                <a:spcPct val="0"/>
              </a:spcBef>
              <a:spcAft>
                <a:spcPct val="0"/>
              </a:spcAft>
              <a:tabLst>
                <a:tab pos="2006600" algn="l"/>
              </a:tabLst>
              <a:defRPr>
                <a:solidFill>
                  <a:schemeClr val="tx1"/>
                </a:solidFill>
                <a:latin typeface="Arial" panose="020B0604020202020204" pitchFamily="34" charset="0"/>
              </a:defRPr>
            </a:lvl4pPr>
            <a:lvl5pPr eaLnBrk="0" fontAlgn="base" hangingPunct="0">
              <a:spcBef>
                <a:spcPct val="0"/>
              </a:spcBef>
              <a:spcAft>
                <a:spcPct val="0"/>
              </a:spcAft>
              <a:tabLst>
                <a:tab pos="2006600" algn="l"/>
              </a:tabLst>
              <a:defRPr>
                <a:solidFill>
                  <a:schemeClr val="tx1"/>
                </a:solidFill>
                <a:latin typeface="Arial" panose="020B0604020202020204" pitchFamily="34" charset="0"/>
              </a:defRPr>
            </a:lvl5pPr>
            <a:lvl6pPr eaLnBrk="0" fontAlgn="base" hangingPunct="0">
              <a:spcBef>
                <a:spcPct val="0"/>
              </a:spcBef>
              <a:spcAft>
                <a:spcPct val="0"/>
              </a:spcAft>
              <a:tabLst>
                <a:tab pos="2006600" algn="l"/>
              </a:tabLst>
              <a:defRPr>
                <a:solidFill>
                  <a:schemeClr val="tx1"/>
                </a:solidFill>
                <a:latin typeface="Arial" panose="020B0604020202020204" pitchFamily="34" charset="0"/>
              </a:defRPr>
            </a:lvl6pPr>
            <a:lvl7pPr eaLnBrk="0" fontAlgn="base" hangingPunct="0">
              <a:spcBef>
                <a:spcPct val="0"/>
              </a:spcBef>
              <a:spcAft>
                <a:spcPct val="0"/>
              </a:spcAft>
              <a:tabLst>
                <a:tab pos="2006600" algn="l"/>
              </a:tabLst>
              <a:defRPr>
                <a:solidFill>
                  <a:schemeClr val="tx1"/>
                </a:solidFill>
                <a:latin typeface="Arial" panose="020B0604020202020204" pitchFamily="34" charset="0"/>
              </a:defRPr>
            </a:lvl7pPr>
            <a:lvl8pPr eaLnBrk="0" fontAlgn="base" hangingPunct="0">
              <a:spcBef>
                <a:spcPct val="0"/>
              </a:spcBef>
              <a:spcAft>
                <a:spcPct val="0"/>
              </a:spcAft>
              <a:tabLst>
                <a:tab pos="2006600" algn="l"/>
              </a:tabLst>
              <a:defRPr>
                <a:solidFill>
                  <a:schemeClr val="tx1"/>
                </a:solidFill>
                <a:latin typeface="Arial" panose="020B0604020202020204" pitchFamily="34" charset="0"/>
              </a:defRPr>
            </a:lvl8pPr>
            <a:lvl9pPr eaLnBrk="0" fontAlgn="base" hangingPunct="0">
              <a:spcBef>
                <a:spcPct val="0"/>
              </a:spcBef>
              <a:spcAft>
                <a:spcPct val="0"/>
              </a:spcAft>
              <a:tabLst>
                <a:tab pos="2006600" algn="l"/>
              </a:tabLst>
              <a:defRPr>
                <a:solidFill>
                  <a:schemeClr val="tx1"/>
                </a:solidFill>
                <a:latin typeface="Arial" panose="020B0604020202020204" pitchFamily="34" charset="0"/>
              </a:defRPr>
            </a:lvl9pPr>
          </a:lstStyle>
          <a:p>
            <a:pPr marL="0" marR="0" lvl="0" indent="2590800" algn="l" defTabSz="914400" rtl="0" eaLnBrk="0" fontAlgn="base" latinLnBrk="0" hangingPunct="0">
              <a:lnSpc>
                <a:spcPct val="100000"/>
              </a:lnSpc>
              <a:spcBef>
                <a:spcPct val="0"/>
              </a:spcBef>
              <a:spcAft>
                <a:spcPct val="0"/>
              </a:spcAft>
              <a:buClrTx/>
              <a:buSzTx/>
              <a:buFontTx/>
              <a:buNone/>
              <a:tabLst>
                <a:tab pos="2006600" algn="l"/>
              </a:tabLst>
            </a:pPr>
            <a:endParaRPr kumimoji="0" lang="en-US" altLang="ja-JP" sz="1200" b="0" i="0" u="sng"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2590800" algn="l" defTabSz="914400" rtl="0" eaLnBrk="0" fontAlgn="base" latinLnBrk="0" hangingPunct="0">
              <a:lnSpc>
                <a:spcPct val="100000"/>
              </a:lnSpc>
              <a:spcBef>
                <a:spcPct val="0"/>
              </a:spcBef>
              <a:spcAft>
                <a:spcPct val="0"/>
              </a:spcAft>
              <a:buClrTx/>
              <a:buSzTx/>
              <a:buFontTx/>
              <a:buNone/>
              <a:tabLst>
                <a:tab pos="2006600" algn="l"/>
              </a:tabLst>
            </a:pPr>
            <a:r>
              <a:rPr kumimoji="0" lang="ja-JP" altLang="ja-JP" sz="1200" b="0" i="0" u="sng"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（裏面）</a:t>
            </a:r>
            <a:endParaRPr kumimoji="0" lang="en-US" altLang="ja-JP" sz="1200" b="0" i="0" u="sng"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2590800" algn="l" defTabSz="914400" rtl="0" eaLnBrk="0" fontAlgn="base" latinLnBrk="0" hangingPunct="0">
              <a:lnSpc>
                <a:spcPct val="100000"/>
              </a:lnSpc>
              <a:spcBef>
                <a:spcPct val="0"/>
              </a:spcBef>
              <a:spcAft>
                <a:spcPct val="0"/>
              </a:spcAft>
              <a:buClrTx/>
              <a:buSzTx/>
              <a:buFontTx/>
              <a:buNone/>
              <a:tabLst>
                <a:tab pos="2006600" algn="l"/>
              </a:tabLst>
            </a:pPr>
            <a:endParaRPr kumimoji="0" lang="ja-JP" altLang="ja-JP"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事業所における災害対策セミナー</a:t>
            </a:r>
            <a:r>
              <a:rPr kumimoji="0" lang="ja-JP" altLang="ja-JP"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参加申込書</a:t>
            </a:r>
            <a:endParaRPr kumimoji="0" lang="en-US" altLang="ja-JP"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endParaRPr kumimoji="0" lang="ja-JP" altLang="ja-JP"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en-US"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日　時　 令和６年</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金</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）午前９時３０分～午前１１時３０分（２時間）</a:t>
            </a:r>
            <a:endParaRPr kumimoji="0" lang="ja-JP" altLang="en-US"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場　所　 阿蘇市商工会一の宮支所　２</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F</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会議室</a:t>
            </a:r>
            <a:endParaRPr kumimoji="0" lang="ja-JP" altLang="en-US"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阿蘇市一の宮町宮地２０２０</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  </a:t>
            </a:r>
            <a:endPar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endPar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下記に必要事項をご記入のうえ、</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ＦＡＸ（０９６７</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２２－１２９９）もしくは</a:t>
            </a:r>
            <a:endPar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E</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メールでお申込みください。</a:t>
            </a:r>
            <a:endPar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ＴＥＬ ０９６７</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２２－０７８９</a:t>
            </a:r>
            <a:endParaRPr kumimoji="0" lang="ja-JP" altLang="en-US"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ＦＡＸ ０９６７</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２２－１２９９</a:t>
            </a:r>
            <a:endParaRPr kumimoji="0" lang="ja-JP" altLang="en-US" sz="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r>
              <a:rPr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E</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メール（</a:t>
            </a:r>
            <a:r>
              <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hlinkClick r:id="rId3"/>
              </a:rPr>
              <a:t>asoshoko10@aso.ne.jp</a:t>
            </a:r>
            <a:r>
              <a:rPr kumimoji="0" lang="ja-JP" altLang="en-US"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76200" algn="l" defTabSz="914400" rtl="0" eaLnBrk="0" fontAlgn="base" latinLnBrk="0" hangingPunct="0">
              <a:lnSpc>
                <a:spcPct val="100000"/>
              </a:lnSpc>
              <a:spcBef>
                <a:spcPct val="0"/>
              </a:spcBef>
              <a:spcAft>
                <a:spcPct val="0"/>
              </a:spcAft>
              <a:buClrTx/>
              <a:buSzTx/>
              <a:buFontTx/>
              <a:buNone/>
              <a:tabLst>
                <a:tab pos="2006600" algn="l"/>
              </a:tabLst>
            </a:pPr>
            <a:endParaRPr kumimoji="0"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12CE19D7-8846-1B79-235D-5AE62D3C707A}"/>
              </a:ext>
            </a:extLst>
          </p:cNvPr>
          <p:cNvPicPr>
            <a:picLocks noChangeAspect="1"/>
          </p:cNvPicPr>
          <p:nvPr/>
        </p:nvPicPr>
        <p:blipFill>
          <a:blip r:embed="rId4"/>
          <a:stretch>
            <a:fillRect/>
          </a:stretch>
        </p:blipFill>
        <p:spPr>
          <a:xfrm>
            <a:off x="304512" y="3042146"/>
            <a:ext cx="6315075" cy="1238250"/>
          </a:xfrm>
          <a:prstGeom prst="rect">
            <a:avLst/>
          </a:prstGeom>
        </p:spPr>
      </p:pic>
    </p:spTree>
    <p:extLst>
      <p:ext uri="{BB962C8B-B14F-4D97-AF65-F5344CB8AC3E}">
        <p14:creationId xmlns:p14="http://schemas.microsoft.com/office/powerpoint/2010/main" val="36739274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435</TotalTime>
  <Words>558</Words>
  <Application>Microsoft Office PowerPoint</Application>
  <PresentationFormat>ワイド画面</PresentationFormat>
  <Paragraphs>59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Arial</vt:lpstr>
      <vt:lpstr>Calibri</vt:lpstr>
      <vt:lpstr>Calibri Light</vt:lpstr>
      <vt:lpstr>Office テーマ</vt:lpstr>
      <vt:lpstr>事例に学ぶ！ 緊急時に強い会社・ お店がやっていること</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事例に学ぶ！ 緊急時に強い会社・ お店がやっていること</dc:title>
  <dc:creator>itinomiyasisyo</dc:creator>
  <cp:lastModifiedBy>itinomiyasisyo</cp:lastModifiedBy>
  <cp:revision>31</cp:revision>
  <cp:lastPrinted>2024-01-10T07:54:28Z</cp:lastPrinted>
  <dcterms:created xsi:type="dcterms:W3CDTF">2023-07-18T02:13:52Z</dcterms:created>
  <dcterms:modified xsi:type="dcterms:W3CDTF">2024-01-10T07:54:36Z</dcterms:modified>
</cp:coreProperties>
</file>